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6"/>
    <p:restoredTop sz="94674"/>
  </p:normalViewPr>
  <p:slideViewPr>
    <p:cSldViewPr snapToGrid="0" snapToObjects="1">
      <p:cViewPr>
        <p:scale>
          <a:sx n="98" d="100"/>
          <a:sy n="98" d="100"/>
        </p:scale>
        <p:origin x="2840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B17B5-CDFC-FA4B-87FE-F50A9EC68FB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6929C-5FF1-9644-AA2F-A7EE4959D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6929C-5FF1-9644-AA2F-A7EE4959D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4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3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3427-E9CA-3046-9BF7-8EF215D2237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9096-86E4-F44E-8978-BF628405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D555DE8-8314-7E4E-8979-8385E7D79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</a:blip>
          <a:srcRect l="19939" t="52614" r="10855" b="-13"/>
          <a:stretch/>
        </p:blipFill>
        <p:spPr>
          <a:xfrm>
            <a:off x="-7735" y="0"/>
            <a:ext cx="7780135" cy="1005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7E4FB9-39E9-274A-8589-2B3C0933B685}"/>
              </a:ext>
            </a:extLst>
          </p:cNvPr>
          <p:cNvSpPr/>
          <p:nvPr/>
        </p:nvSpPr>
        <p:spPr>
          <a:xfrm>
            <a:off x="3231288" y="5667295"/>
            <a:ext cx="1630219" cy="326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6616F2-8DF3-BE41-9E41-A32E4C56E89F}"/>
              </a:ext>
            </a:extLst>
          </p:cNvPr>
          <p:cNvSpPr/>
          <p:nvPr/>
        </p:nvSpPr>
        <p:spPr>
          <a:xfrm>
            <a:off x="5719795" y="5667295"/>
            <a:ext cx="1630219" cy="326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31E87-EB83-E64A-9DB3-A1333E5444D8}"/>
              </a:ext>
            </a:extLst>
          </p:cNvPr>
          <p:cNvSpPr/>
          <p:nvPr/>
        </p:nvSpPr>
        <p:spPr>
          <a:xfrm>
            <a:off x="2809622" y="5694476"/>
            <a:ext cx="2461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dirty="0">
                <a:solidFill>
                  <a:srgbClr val="FFFFFF"/>
                </a:solidFill>
                <a:latin typeface="oswald-medium" pitchFamily="2" charset="77"/>
              </a:rPr>
              <a:t> Elite LIVE Streaming 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4557CE-4689-F24B-A2ED-7F30230FF75F}"/>
              </a:ext>
            </a:extLst>
          </p:cNvPr>
          <p:cNvSpPr/>
          <p:nvPr/>
        </p:nvSpPr>
        <p:spPr>
          <a:xfrm>
            <a:off x="5271473" y="5694476"/>
            <a:ext cx="2500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dirty="0" err="1">
                <a:solidFill>
                  <a:srgbClr val="FFFFFF"/>
                </a:solidFill>
                <a:latin typeface="oswald-medium" pitchFamily="2" charset="77"/>
              </a:rPr>
              <a:t>BASSMASTER.com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364F-35E0-A242-83FE-4E3270B1120B}"/>
              </a:ext>
            </a:extLst>
          </p:cNvPr>
          <p:cNvSpPr/>
          <p:nvPr/>
        </p:nvSpPr>
        <p:spPr>
          <a:xfrm>
            <a:off x="214162" y="5667295"/>
            <a:ext cx="2272731" cy="326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CA09F-93EE-264E-A417-AE8F7A2567A4}"/>
              </a:ext>
            </a:extLst>
          </p:cNvPr>
          <p:cNvSpPr/>
          <p:nvPr/>
        </p:nvSpPr>
        <p:spPr>
          <a:xfrm>
            <a:off x="210088" y="5694476"/>
            <a:ext cx="227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dirty="0">
                <a:solidFill>
                  <a:srgbClr val="FFFFFF"/>
                </a:solidFill>
                <a:latin typeface="oswald-medium" pitchFamily="2" charset="77"/>
              </a:rPr>
              <a:t>FOX Sports LIVE Broadcast</a:t>
            </a:r>
            <a:endParaRPr lang="en-US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3DCA5-1956-F546-A933-0E8CFD50FB29}"/>
              </a:ext>
            </a:extLst>
          </p:cNvPr>
          <p:cNvCxnSpPr>
            <a:cxnSpLocks/>
          </p:cNvCxnSpPr>
          <p:nvPr/>
        </p:nvCxnSpPr>
        <p:spPr>
          <a:xfrm>
            <a:off x="2795482" y="5667295"/>
            <a:ext cx="0" cy="226139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D65648-8AB9-D14E-9E5B-CD04823BB68D}"/>
              </a:ext>
            </a:extLst>
          </p:cNvPr>
          <p:cNvCxnSpPr>
            <a:cxnSpLocks/>
          </p:cNvCxnSpPr>
          <p:nvPr/>
        </p:nvCxnSpPr>
        <p:spPr>
          <a:xfrm>
            <a:off x="5269341" y="5667295"/>
            <a:ext cx="0" cy="226139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80D644D-73E2-BA4F-BC99-EE59C530700C}"/>
              </a:ext>
            </a:extLst>
          </p:cNvPr>
          <p:cNvSpPr/>
          <p:nvPr/>
        </p:nvSpPr>
        <p:spPr>
          <a:xfrm>
            <a:off x="5751441" y="9694847"/>
            <a:ext cx="2020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>
                <a:latin typeface="oswald-medium" pitchFamily="2" charset="77"/>
              </a:rPr>
              <a:t>Source: Nielsen 2021 Live + SD, FOX Sports, Brightcove, Adobe Analytics, </a:t>
            </a:r>
            <a:r>
              <a:rPr lang="en-US" sz="800" i="1" dirty="0" err="1">
                <a:latin typeface="oswald-medium" pitchFamily="2" charset="77"/>
              </a:rPr>
              <a:t>Cision</a:t>
            </a:r>
            <a:r>
              <a:rPr lang="en-US" sz="800" i="1" dirty="0">
                <a:latin typeface="oswald-medium" pitchFamily="2" charset="77"/>
              </a:rPr>
              <a:t>/PR Newswire </a:t>
            </a:r>
            <a:endParaRPr lang="en-US" sz="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AFB04F-CD42-A949-A27B-56B46797201A}"/>
              </a:ext>
            </a:extLst>
          </p:cNvPr>
          <p:cNvGrpSpPr/>
          <p:nvPr/>
        </p:nvGrpSpPr>
        <p:grpSpPr>
          <a:xfrm>
            <a:off x="2061447" y="2310517"/>
            <a:ext cx="3501395" cy="440992"/>
            <a:chOff x="2107474" y="2463269"/>
            <a:chExt cx="3501395" cy="4409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913E47-A6B4-CB4C-AE0A-D262F2DF5262}"/>
                </a:ext>
              </a:extLst>
            </p:cNvPr>
            <p:cNvSpPr/>
            <p:nvPr/>
          </p:nvSpPr>
          <p:spPr>
            <a:xfrm>
              <a:off x="2107474" y="2463269"/>
              <a:ext cx="3501395" cy="440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38F724-2856-C144-ABDF-A8791EC2EBD5}"/>
                </a:ext>
              </a:extLst>
            </p:cNvPr>
            <p:cNvSpPr/>
            <p:nvPr/>
          </p:nvSpPr>
          <p:spPr>
            <a:xfrm>
              <a:off x="2107474" y="2505718"/>
              <a:ext cx="35013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dirty="0">
                  <a:solidFill>
                    <a:srgbClr val="FFFFFF"/>
                  </a:solidFill>
                  <a:latin typeface="oswald-medium" pitchFamily="2" charset="77"/>
                </a:rPr>
                <a:t>Big Bass. Big Stage. Big Dreams.</a:t>
              </a:r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CFA48F5-A0EB-9B43-866C-68C411E3E5E6}"/>
              </a:ext>
            </a:extLst>
          </p:cNvPr>
          <p:cNvSpPr/>
          <p:nvPr/>
        </p:nvSpPr>
        <p:spPr>
          <a:xfrm>
            <a:off x="-5396" y="6054110"/>
            <a:ext cx="27954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900" i="1" dirty="0">
                <a:solidFill>
                  <a:srgbClr val="000000"/>
                </a:solidFill>
                <a:latin typeface="oswald-medium"/>
              </a:rPr>
              <a:t>Saturday (FOX) and Sunday (FS1) 8 a.m.-noon EST</a:t>
            </a:r>
            <a:r>
              <a:rPr lang="en-US" sz="900" i="1" dirty="0">
                <a:latin typeface="oswald-medium"/>
              </a:rPr>
              <a:t>​</a:t>
            </a:r>
            <a:endParaRPr lang="en-US" sz="900" b="0" i="0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D53E1-98B3-CC44-B88B-1940F4AAC022}"/>
              </a:ext>
            </a:extLst>
          </p:cNvPr>
          <p:cNvSpPr/>
          <p:nvPr/>
        </p:nvSpPr>
        <p:spPr>
          <a:xfrm>
            <a:off x="2818685" y="6021414"/>
            <a:ext cx="2459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900" i="1" dirty="0" err="1">
                <a:latin typeface="oswald-medium"/>
              </a:rPr>
              <a:t>Bassmaster.com</a:t>
            </a:r>
            <a:r>
              <a:rPr lang="en-US" sz="900" i="1" dirty="0">
                <a:latin typeface="oswald-medium"/>
              </a:rPr>
              <a:t>, Fox Sports app &amp; </a:t>
            </a:r>
            <a:r>
              <a:rPr lang="en-US" sz="900" i="1" dirty="0" err="1">
                <a:latin typeface="oswald-medium"/>
              </a:rPr>
              <a:t>FoxSports.com</a:t>
            </a:r>
            <a:r>
              <a:rPr lang="en-US" sz="1100" b="1" dirty="0">
                <a:solidFill>
                  <a:srgbClr val="000000"/>
                </a:solidFill>
                <a:latin typeface="oswald-medium"/>
              </a:rPr>
              <a:t> </a:t>
            </a:r>
            <a:endParaRPr lang="en-US" sz="9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58792-B6F5-FC49-91D5-0D74206548BE}"/>
              </a:ext>
            </a:extLst>
          </p:cNvPr>
          <p:cNvSpPr/>
          <p:nvPr/>
        </p:nvSpPr>
        <p:spPr>
          <a:xfrm>
            <a:off x="5297942" y="6036477"/>
            <a:ext cx="25009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900" i="1" dirty="0">
                <a:latin typeface="oswald-medium"/>
              </a:rPr>
              <a:t>Tournament Week</a:t>
            </a:r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6A015-F455-D44E-872E-B971A1A33AE8}"/>
              </a:ext>
            </a:extLst>
          </p:cNvPr>
          <p:cNvSpPr/>
          <p:nvPr/>
        </p:nvSpPr>
        <p:spPr>
          <a:xfrm>
            <a:off x="41460" y="6377999"/>
            <a:ext cx="259093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oswald-medium"/>
              </a:rPr>
              <a:t>Total Reach: 1.98MM viewers</a:t>
            </a:r>
            <a:endParaRPr lang="en-US" sz="1200" dirty="0">
              <a:highlight>
                <a:srgbClr val="FFFF00"/>
              </a:highlight>
            </a:endParaRPr>
          </a:p>
          <a:p>
            <a:pPr algn="ctr" fontAlgn="base"/>
            <a:r>
              <a:rPr lang="en-US" sz="900" i="1" dirty="0">
                <a:solidFill>
                  <a:srgbClr val="000000"/>
                </a:solidFill>
                <a:highlight>
                  <a:srgbClr val="FFFF00"/>
                </a:highlight>
                <a:latin typeface="oswald-medium"/>
              </a:rPr>
              <a:t>(based on a six-minute qualifier)</a:t>
            </a:r>
            <a:endParaRPr lang="en-US" sz="900" dirty="0">
              <a:highlight>
                <a:srgbClr val="FFFF00"/>
              </a:highlight>
            </a:endParaRPr>
          </a:p>
          <a:p>
            <a:pPr algn="ctr" fontAlgn="base"/>
            <a:r>
              <a:rPr lang="en-US" sz="1200" i="1" dirty="0">
                <a:solidFill>
                  <a:srgbClr val="000000"/>
                </a:solidFill>
                <a:latin typeface="oswald-medium"/>
              </a:rPr>
              <a:t>​</a:t>
            </a:r>
            <a:endParaRPr lang="en-US" sz="1200" dirty="0"/>
          </a:p>
          <a:p>
            <a:pPr algn="ctr" fontAlgn="base"/>
            <a:r>
              <a:rPr lang="en-US" sz="1200" dirty="0">
                <a:solidFill>
                  <a:srgbClr val="000000"/>
                </a:solidFill>
                <a:latin typeface="oswald-medium"/>
              </a:rPr>
              <a:t>Saturday on FOX: 1.65MM Viewers</a:t>
            </a:r>
            <a:endParaRPr lang="en-US" sz="1200" dirty="0"/>
          </a:p>
          <a:p>
            <a:pPr algn="ctr" fontAlgn="base"/>
            <a:r>
              <a:rPr lang="en-US" sz="900" i="1" dirty="0">
                <a:solidFill>
                  <a:srgbClr val="000000"/>
                </a:solidFill>
                <a:latin typeface="oswald-medium"/>
              </a:rPr>
              <a:t>(watched at least a portion of Saturday's telecast)</a:t>
            </a:r>
            <a:endParaRPr lang="en-US" sz="900" dirty="0"/>
          </a:p>
          <a:p>
            <a:pPr algn="ctr" fontAlgn="base"/>
            <a:r>
              <a:rPr lang="en-US" sz="1200" i="1" dirty="0">
                <a:solidFill>
                  <a:srgbClr val="000000"/>
                </a:solidFill>
                <a:latin typeface="oswald-medium"/>
              </a:rPr>
              <a:t>​</a:t>
            </a:r>
            <a:endParaRPr lang="en-US" sz="1200" dirty="0"/>
          </a:p>
          <a:p>
            <a:pPr algn="ctr" fontAlgn="base"/>
            <a:r>
              <a:rPr lang="en-US" sz="1200" dirty="0">
                <a:solidFill>
                  <a:srgbClr val="000000"/>
                </a:solidFill>
                <a:latin typeface="oswald-medium"/>
              </a:rPr>
              <a:t>Sunday on FS1: 459K Viewers</a:t>
            </a:r>
            <a:endParaRPr lang="en-US" sz="1200" dirty="0"/>
          </a:p>
          <a:p>
            <a:pPr algn="ctr" fontAlgn="base"/>
            <a:r>
              <a:rPr lang="en-US" sz="900" i="1" dirty="0">
                <a:solidFill>
                  <a:srgbClr val="000000"/>
                </a:solidFill>
                <a:latin typeface="oswald-medium"/>
              </a:rPr>
              <a:t>(watched at least a portion of Sunday's telecast)</a:t>
            </a:r>
            <a:endParaRPr lang="en-US" sz="900" b="0" i="0" u="none" strike="noStrike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A857D1-46B2-0347-AF3D-FC2FE6428F83}"/>
              </a:ext>
            </a:extLst>
          </p:cNvPr>
          <p:cNvSpPr/>
          <p:nvPr/>
        </p:nvSpPr>
        <p:spPr>
          <a:xfrm>
            <a:off x="2842078" y="6466788"/>
            <a:ext cx="243265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200" dirty="0">
                <a:solidFill>
                  <a:srgbClr val="000000"/>
                </a:solidFill>
                <a:latin typeface="oswald-medium"/>
              </a:rPr>
              <a:t>Streams: 713K</a:t>
            </a:r>
          </a:p>
          <a:p>
            <a:pPr algn="ctr" fontAlgn="base"/>
            <a:endParaRPr lang="en-US" sz="1200" dirty="0"/>
          </a:p>
          <a:p>
            <a:pPr algn="ctr" fontAlgn="base"/>
            <a:r>
              <a:rPr lang="en-US" sz="1200" b="1" dirty="0">
                <a:solidFill>
                  <a:srgbClr val="000000"/>
                </a:solidFill>
                <a:latin typeface="oswald-medium"/>
              </a:rPr>
              <a:t>  </a:t>
            </a:r>
            <a:r>
              <a:rPr lang="en-US" sz="1200" dirty="0">
                <a:solidFill>
                  <a:srgbClr val="000000"/>
                </a:solidFill>
                <a:latin typeface="oswald-medium"/>
              </a:rPr>
              <a:t>Minutes Streamed: 20.2MM 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900" dirty="0"/>
              <a:t> </a:t>
            </a:r>
          </a:p>
          <a:p>
            <a:pPr algn="ctr" fontAlgn="base"/>
            <a:r>
              <a:rPr lang="en-US" sz="1200" dirty="0">
                <a:solidFill>
                  <a:srgbClr val="000000"/>
                </a:solidFill>
                <a:latin typeface="oswald-medium"/>
              </a:rPr>
              <a:t>Average minutes per stream: 30</a:t>
            </a:r>
            <a:endParaRPr lang="en-US" sz="1200" b="0" i="0" u="none" strike="noStrike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C9D75C-497C-6042-B34F-8189F8C866F7}"/>
              </a:ext>
            </a:extLst>
          </p:cNvPr>
          <p:cNvSpPr/>
          <p:nvPr/>
        </p:nvSpPr>
        <p:spPr>
          <a:xfrm>
            <a:off x="5274738" y="6482177"/>
            <a:ext cx="24887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100" dirty="0">
                <a:solidFill>
                  <a:srgbClr val="000000"/>
                </a:solidFill>
                <a:latin typeface="oswald-medium"/>
              </a:rPr>
              <a:t>Unique Traffic: 948K</a:t>
            </a:r>
            <a:endParaRPr lang="en-US" sz="1100" dirty="0"/>
          </a:p>
          <a:p>
            <a:pPr algn="ctr" fontAlgn="base"/>
            <a:r>
              <a:rPr lang="en-US" sz="1100" dirty="0">
                <a:solidFill>
                  <a:srgbClr val="000000"/>
                </a:solidFill>
              </a:rPr>
              <a:t>​</a:t>
            </a:r>
            <a:endParaRPr lang="en-US" sz="1100" dirty="0"/>
          </a:p>
          <a:p>
            <a:pPr algn="ctr" fontAlgn="base"/>
            <a:r>
              <a:rPr lang="en-US" sz="1100" dirty="0">
                <a:solidFill>
                  <a:srgbClr val="000000"/>
                </a:solidFill>
                <a:latin typeface="oswald-medium"/>
              </a:rPr>
              <a:t>Site Visits: 1.7MM </a:t>
            </a:r>
            <a:endParaRPr lang="en-US" sz="1100" dirty="0"/>
          </a:p>
          <a:p>
            <a:pPr algn="ctr" fontAlgn="base"/>
            <a:endParaRPr lang="en-US" sz="1100" dirty="0">
              <a:solidFill>
                <a:srgbClr val="000000"/>
              </a:solidFill>
              <a:latin typeface="oswald-medium"/>
            </a:endParaRPr>
          </a:p>
          <a:p>
            <a:pPr algn="ctr" fontAlgn="base"/>
            <a:r>
              <a:rPr lang="en-US" sz="1100" dirty="0">
                <a:solidFill>
                  <a:srgbClr val="000000"/>
                </a:solidFill>
                <a:latin typeface="oswald-medium"/>
              </a:rPr>
              <a:t>Page Views: 18MM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94677-A67D-3842-814E-00250A445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7"/>
          <a:stretch/>
        </p:blipFill>
        <p:spPr>
          <a:xfrm>
            <a:off x="1000672" y="235310"/>
            <a:ext cx="5761248" cy="200240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15B411F-6317-3945-A79A-927B3D8BDD5B}"/>
              </a:ext>
            </a:extLst>
          </p:cNvPr>
          <p:cNvSpPr/>
          <p:nvPr/>
        </p:nvSpPr>
        <p:spPr>
          <a:xfrm>
            <a:off x="323777" y="2972668"/>
            <a:ext cx="719924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  <a:latin typeface="oswald-medium"/>
              </a:rPr>
              <a:t>147,197 fans - Second-highest attended Classic in history!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  <a:latin typeface="oswald-medium"/>
              </a:rPr>
              <a:t>Angler Hank Cherry cemented legendary status by becoming only the fourth back-to-back Classic champion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  <a:latin typeface="oswald-medium"/>
              </a:rPr>
              <a:t>Economic impact for the week is expected to top $25 million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  <a:latin typeface="oswald-medium"/>
              </a:rPr>
              <a:t>The Classic was featured in the FOX Bet Super Six App which had 220K+ unique players </a:t>
            </a:r>
            <a:r>
              <a:rPr lang="en-US" sz="1200" i="1" dirty="0">
                <a:highlight>
                  <a:srgbClr val="FFFF00"/>
                </a:highlight>
                <a:latin typeface="oswald-medium"/>
              </a:rPr>
              <a:t>(topping all other sports within the application Classic week)</a:t>
            </a:r>
            <a:endParaRPr lang="en-US" sz="1200" dirty="0">
              <a:highlight>
                <a:srgbClr val="FFFF00"/>
              </a:highlight>
            </a:endParaRPr>
          </a:p>
          <a:p>
            <a:pPr fontAlgn="base"/>
            <a:r>
              <a:rPr lang="en-US" sz="1200" b="1" u="sng" dirty="0">
                <a:highlight>
                  <a:srgbClr val="FFFF00"/>
                </a:highlight>
                <a:latin typeface="oswald-medium"/>
              </a:rPr>
              <a:t>​</a:t>
            </a:r>
            <a:endParaRPr lang="en-US" sz="1200" b="1" dirty="0">
              <a:highlight>
                <a:srgbClr val="FFFF00"/>
              </a:highlight>
            </a:endParaRPr>
          </a:p>
          <a:p>
            <a:pPr fontAlgn="base"/>
            <a:r>
              <a:rPr lang="en-US" sz="1200" b="1" u="sng" dirty="0">
                <a:solidFill>
                  <a:srgbClr val="000000"/>
                </a:solidFill>
                <a:highlight>
                  <a:srgbClr val="FFFF00"/>
                </a:highlight>
                <a:latin typeface="oswald-medium"/>
              </a:rPr>
              <a:t>Media Coverage</a:t>
            </a:r>
            <a:r>
              <a:rPr 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oswald-medium"/>
              </a:rPr>
              <a:t>: </a:t>
            </a:r>
            <a:r>
              <a:rPr lang="en-US" sz="1100" dirty="0">
                <a:solidFill>
                  <a:srgbClr val="000000"/>
                </a:solidFill>
                <a:highlight>
                  <a:srgbClr val="FFFF00"/>
                </a:highlight>
                <a:latin typeface="oswald-medium"/>
              </a:rPr>
              <a:t>The 2021 Academy Sports + Outdoors Bassmaster Classic Presented by HUK drew heavy national, international and local attention.  Nationally, The Weather Channel was on-site and filing stories Thursday – Sunday. The Classic also received coverage in Bleacher Report, USA Today, MSN Sports &amp; Travel, Yahoo Sports US &amp; Canada, The Spun, Chicago Sun-times, Outdoor Life &amp; Toronto Star, which was part of extensive coverage from The Canadian Press/La Presse Canadienne.  Locally in Texas, we were everywhere, including Dallas Morning News, Houston Chronicle, Fort Worth Magazine, San Antonio Express-News, Katy News, Lufkin Daily News, Texas Outdoors Journal, Texas Game &amp; Fish, Waco-Tribune Herald as well as a multitude of television affiliates.</a:t>
            </a:r>
            <a:endParaRPr lang="en-US" sz="1100" dirty="0">
              <a:highlight>
                <a:srgbClr val="FFFF00"/>
              </a:highlight>
            </a:endParaRPr>
          </a:p>
          <a:p>
            <a:pPr fontAlgn="base"/>
            <a:r>
              <a:rPr lang="en-US" sz="1400" b="1" u="sng" dirty="0">
                <a:solidFill>
                  <a:srgbClr val="000000"/>
                </a:solidFill>
                <a:highlight>
                  <a:srgbClr val="FFFF00"/>
                </a:highlight>
                <a:latin typeface="oswald-medium"/>
              </a:rPr>
              <a:t>Total Potential Audience: 774.9MM</a:t>
            </a:r>
            <a:endParaRPr lang="en-US" sz="1400" b="1" i="0" u="sng" strike="noStrike" dirty="0">
              <a:effectLst/>
              <a:highlight>
                <a:srgbClr val="FFFF00"/>
              </a:highlight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3EA607-523E-B142-BCB3-24269E1B1191}"/>
              </a:ext>
            </a:extLst>
          </p:cNvPr>
          <p:cNvGrpSpPr/>
          <p:nvPr/>
        </p:nvGrpSpPr>
        <p:grpSpPr>
          <a:xfrm>
            <a:off x="-708255" y="7782704"/>
            <a:ext cx="8345258" cy="2371224"/>
            <a:chOff x="-708255" y="7899579"/>
            <a:chExt cx="8345258" cy="237122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2B1BAA3-0D73-D44C-9E47-6EC76C407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39193">
              <a:off x="1253994" y="8078468"/>
              <a:ext cx="2616733" cy="14891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BC4F466-00AB-A248-9604-F306E0C40EBD}"/>
                </a:ext>
              </a:extLst>
            </p:cNvPr>
            <p:cNvGrpSpPr/>
            <p:nvPr/>
          </p:nvGrpSpPr>
          <p:grpSpPr>
            <a:xfrm>
              <a:off x="-708255" y="7899579"/>
              <a:ext cx="6431977" cy="2371224"/>
              <a:chOff x="-738931" y="7741541"/>
              <a:chExt cx="6431977" cy="237122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E63AF68-746A-C94E-943A-B88F639AC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0353">
                <a:off x="3373192" y="8051250"/>
                <a:ext cx="2319854" cy="154657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AE0C729-C9F6-784F-B5DE-789780C97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38931" y="7741541"/>
                <a:ext cx="2709970" cy="237122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EF6D7A3-C0DC-6D4B-8B89-5A258FC68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615" y="8581882"/>
                <a:ext cx="2058331" cy="1230755"/>
              </a:xfrm>
              <a:prstGeom prst="rect">
                <a:avLst/>
              </a:prstGeom>
            </p:spPr>
          </p:pic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1B42906-84E6-4E42-BC2F-76C70C069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17346">
              <a:off x="5572968" y="8135054"/>
              <a:ext cx="2064035" cy="13760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2279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353</Words>
  <Application>Microsoft Macintosh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oswald-medium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Flowers</dc:creator>
  <cp:lastModifiedBy>Will Flowers</cp:lastModifiedBy>
  <cp:revision>29</cp:revision>
  <cp:lastPrinted>2021-06-18T16:48:19Z</cp:lastPrinted>
  <dcterms:created xsi:type="dcterms:W3CDTF">2021-02-19T15:06:13Z</dcterms:created>
  <dcterms:modified xsi:type="dcterms:W3CDTF">2021-06-18T16:51:26Z</dcterms:modified>
</cp:coreProperties>
</file>